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1" r:id="rId8"/>
    <p:sldId id="272" r:id="rId9"/>
    <p:sldId id="273" r:id="rId10"/>
    <p:sldId id="274" r:id="rId11"/>
    <p:sldId id="275" r:id="rId12"/>
    <p:sldId id="27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5/28/2019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r>
              <a:rPr lang="ka-GE" sz="1800" dirty="0"/>
              <a:t>მეთოდოლოგიის 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უფლება. 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buNone/>
            </a:pPr>
            <a:r>
              <a:rPr lang="ka-GE" sz="1800" dirty="0"/>
              <a:t>2019 წლიდან განხორციელებული ცვლილებით თუ 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4043940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10" name="Table 9"/>
          <p:cNvGraphicFramePr>
            <a:graphicFrameLocks noGrp="1"/>
          </p:cNvGraphicFramePr>
          <p:nvPr>
            <p:extLst>
              <p:ext uri="{D42A27DB-BD31-4B8C-83A1-F6EECF244321}">
                <p14:modId xmlns:p14="http://schemas.microsoft.com/office/powerpoint/2010/main" val="4156091328"/>
              </p:ext>
            </p:extLst>
          </p:nvPr>
        </p:nvGraphicFramePr>
        <p:xfrm>
          <a:off x="615179" y="2032856"/>
          <a:ext cx="10449900" cy="2986488"/>
        </p:xfrm>
        <a:graphic>
          <a:graphicData uri="http://schemas.openxmlformats.org/drawingml/2006/table">
            <a:tbl>
              <a:tblPr/>
              <a:tblGrid>
                <a:gridCol w="7421474">
                  <a:extLst>
                    <a:ext uri="{9D8B030D-6E8A-4147-A177-3AD203B41FA5}">
                      <a16:colId xmlns:a16="http://schemas.microsoft.com/office/drawing/2014/main" val="2477849606"/>
                    </a:ext>
                  </a:extLst>
                </a:gridCol>
                <a:gridCol w="1535186">
                  <a:extLst>
                    <a:ext uri="{9D8B030D-6E8A-4147-A177-3AD203B41FA5}">
                      <a16:colId xmlns:a16="http://schemas.microsoft.com/office/drawing/2014/main" val="466527531"/>
                    </a:ext>
                  </a:extLst>
                </a:gridCol>
                <a:gridCol w="1493240">
                  <a:extLst>
                    <a:ext uri="{9D8B030D-6E8A-4147-A177-3AD203B41FA5}">
                      <a16:colId xmlns:a16="http://schemas.microsoft.com/office/drawing/2014/main" val="3236457725"/>
                    </a:ext>
                  </a:extLst>
                </a:gridCol>
              </a:tblGrid>
              <a:tr h="448614">
                <a:tc>
                  <a:txBody>
                    <a:bodyPr/>
                    <a:lstStyle/>
                    <a:p>
                      <a:pPr algn="l" fontAlgn="ctr"/>
                      <a:r>
                        <a:rPr lang="ka-GE" sz="1300" b="1" i="0" u="none" strike="noStrike" dirty="0">
                          <a:solidFill>
                            <a:srgbClr val="000000"/>
                          </a:solidFill>
                          <a:effectLst/>
                          <a:latin typeface="+mj-lt"/>
                        </a:rPr>
                        <a:t>ბენეფიციართა კატეგორია</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300" b="1" i="0" u="none" strike="noStrike">
                          <a:solidFill>
                            <a:srgbClr val="000000"/>
                          </a:solidFill>
                          <a:effectLst/>
                          <a:latin typeface="+mj-lt"/>
                        </a:rPr>
                        <a:t>2014 დეკემბერი</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300" b="1" i="0" u="none" strike="noStrike" dirty="0">
                          <a:solidFill>
                            <a:srgbClr val="000000"/>
                          </a:solidFill>
                          <a:effectLst/>
                          <a:latin typeface="+mj-lt"/>
                        </a:rPr>
                        <a:t>2019 მაისი</a:t>
                      </a:r>
                    </a:p>
                  </a:txBody>
                  <a:tcPr marL="11635" marR="11635" marT="1163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4160220"/>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მიმღებები პირების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421 </a:t>
                      </a:r>
                      <a:r>
                        <a:rPr lang="ka-GE" sz="1400" b="0" i="0" u="none" strike="noStrike" dirty="0" smtClean="0">
                          <a:solidFill>
                            <a:srgbClr val="000000"/>
                          </a:solidFill>
                          <a:effectLst/>
                          <a:latin typeface="Sylfaen" panose="010A0502050306030303" pitchFamily="18" charset="0"/>
                        </a:rPr>
                        <a:t>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467 </a:t>
                      </a:r>
                      <a:r>
                        <a:rPr lang="en-US" sz="1400" b="0" i="0" u="none" strike="noStrike" dirty="0" smtClean="0">
                          <a:solidFill>
                            <a:srgbClr val="000000"/>
                          </a:solidFill>
                          <a:effectLst/>
                          <a:latin typeface="Sylfaen" panose="010A0502050306030303" pitchFamily="18" charset="0"/>
                        </a:rPr>
                        <a:t>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637222"/>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მიმღებთა პროცენტული წილი მთელ მოსახლეობაში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11,3</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12,5</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554066"/>
                  </a:ext>
                </a:extLst>
              </a:tr>
              <a:tr h="281986">
                <a:tc>
                  <a:txBody>
                    <a:bodyPr/>
                    <a:lstStyle/>
                    <a:p>
                      <a:pPr algn="l" fontAlgn="b"/>
                      <a:r>
                        <a:rPr lang="ka-GE" sz="1300" b="0" i="0" u="none" strike="noStrike" dirty="0">
                          <a:solidFill>
                            <a:srgbClr val="000000"/>
                          </a:solidFill>
                          <a:effectLst/>
                          <a:latin typeface="+mj-lt"/>
                        </a:rPr>
                        <a:t>საარსებოს შემწეობის მიმღებთა პროცენტული წილი ბაზაში რეგისტრირებულთან</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25,9</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48,8</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713139"/>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პენსიონერთა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97 000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80 000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9194173"/>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 პენსიონერთა პროცენტული წილი მთელ პენსიონერებში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Sylfaen" panose="010A0502050306030303" pitchFamily="18" charset="0"/>
                        </a:rPr>
                        <a:t>12,3</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9,2</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184912"/>
                  </a:ext>
                </a:extLst>
              </a:tr>
              <a:tr h="281986">
                <a:tc>
                  <a:txBody>
                    <a:bodyPr/>
                    <a:lstStyle/>
                    <a:p>
                      <a:pPr algn="l" fontAlgn="b"/>
                      <a:r>
                        <a:rPr lang="ka-GE" sz="1200" b="0" i="0" u="none" strike="noStrike" dirty="0">
                          <a:solidFill>
                            <a:srgbClr val="000000"/>
                          </a:solidFill>
                          <a:effectLst/>
                          <a:latin typeface="+mj-lt"/>
                        </a:rPr>
                        <a:t>საარსებო შემწეობის მიმღებ პენსიონერთა პროცენტული წილი მთელ საარსებო შემწეობის მიმღებებში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Sylfaen" panose="010A0502050306030303" pitchFamily="18" charset="0"/>
                        </a:rPr>
                        <a:t>23,0</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17,1</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6403121"/>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ბავშვთა რაოდენობა</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108 000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smtClean="0">
                          <a:solidFill>
                            <a:srgbClr val="000000"/>
                          </a:solidFill>
                          <a:effectLst/>
                          <a:latin typeface="Sylfaen" panose="010A0502050306030303" pitchFamily="18" charset="0"/>
                        </a:rPr>
                        <a:t>157 000</a:t>
                      </a:r>
                      <a:endParaRPr lang="en-US" sz="1400" b="0" i="0" u="none" strike="noStrike" dirty="0">
                        <a:solidFill>
                          <a:srgbClr val="000000"/>
                        </a:solidFill>
                        <a:effectLst/>
                        <a:latin typeface="Sylfaen" panose="010A0502050306030303" pitchFamily="18" charset="0"/>
                      </a:endParaRP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4338034"/>
                  </a:ext>
                </a:extLst>
              </a:tr>
              <a:tr h="281986">
                <a:tc>
                  <a:txBody>
                    <a:bodyPr/>
                    <a:lstStyle/>
                    <a:p>
                      <a:pPr algn="l" fontAlgn="b"/>
                      <a:r>
                        <a:rPr lang="ka-GE" sz="1300" b="0" i="0" u="none" strike="noStrike" dirty="0">
                          <a:solidFill>
                            <a:srgbClr val="000000"/>
                          </a:solidFill>
                          <a:effectLst/>
                          <a:latin typeface="+mj-lt"/>
                        </a:rPr>
                        <a:t>საარსებო შემწეობის მიმღები ბავშვთა პროცენტული წილი მთელ ბავშვებში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11,1</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15,7</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9446605"/>
                  </a:ext>
                </a:extLst>
              </a:tr>
              <a:tr h="281986">
                <a:tc>
                  <a:txBody>
                    <a:bodyPr/>
                    <a:lstStyle/>
                    <a:p>
                      <a:pPr algn="l" fontAlgn="b"/>
                      <a:r>
                        <a:rPr lang="ka-GE" sz="1300" b="0" i="0" u="none" strike="noStrike">
                          <a:solidFill>
                            <a:srgbClr val="000000"/>
                          </a:solidFill>
                          <a:effectLst/>
                          <a:latin typeface="+mj-lt"/>
                        </a:rPr>
                        <a:t>საარსებო შემწეობის მიმღები ბავშვთა პროცენტული წილი მთელ საარსებო შემწეობის მიმღებებში</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25,6</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Sylfaen" panose="010A0502050306030303" pitchFamily="18" charset="0"/>
                        </a:rPr>
                        <a:t>33,6</a:t>
                      </a:r>
                    </a:p>
                  </a:txBody>
                  <a:tcPr marL="11635" marR="11635" marT="116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3289460"/>
                  </a:ext>
                </a:extLst>
              </a:tr>
            </a:tbl>
          </a:graphicData>
        </a:graphic>
      </p:graphicFrame>
    </p:spTree>
    <p:extLst>
      <p:ext uri="{BB962C8B-B14F-4D97-AF65-F5344CB8AC3E}">
        <p14:creationId xmlns:p14="http://schemas.microsoft.com/office/powerpoint/2010/main" val="1094679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a:t>2015 წელს შემუშავდა სოციალურ ეკონომიკური </a:t>
            </a:r>
            <a:r>
              <a:rPr lang="ka-GE" sz="2000" dirty="0" smtClean="0"/>
              <a:t>მდგომარეობის </a:t>
            </a:r>
            <a:r>
              <a:rPr lang="ka-GE" sz="2000" dirty="0"/>
              <a:t>შეფასების ახალი მეთოდოლოგია, რომლის ძირითადი მიზნები იყო</a:t>
            </a:r>
            <a:r>
              <a:rPr lang="ka-GE" sz="2000" dirty="0" smtClean="0"/>
              <a:t>:</a:t>
            </a:r>
          </a:p>
          <a:p>
            <a:pPr algn="just"/>
            <a:endParaRPr lang="en-US" sz="2000" dirty="0"/>
          </a:p>
          <a:p>
            <a:pPr lvl="0" algn="just"/>
            <a:r>
              <a:rPr lang="ka-GE" sz="2000" dirty="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a:p>
          <a:p>
            <a:pPr lvl="0" algn="just"/>
            <a:r>
              <a:rPr lang="ka-GE" sz="2000" dirty="0"/>
              <a:t>ადმინისტრირების გამარტივება და გამჭირვალეობა.</a:t>
            </a:r>
            <a:endParaRPr lang="en-US" sz="2000" dirty="0"/>
          </a:p>
          <a:p>
            <a:pPr lvl="0" algn="just"/>
            <a:r>
              <a:rPr lang="ka-GE" sz="2000" dirty="0" smtClean="0"/>
              <a:t>მეთოდოლოგიაში </a:t>
            </a:r>
            <a:r>
              <a:rPr lang="ka-GE" sz="2000" dirty="0"/>
              <a:t>მონაწილე სუბიექტური ცვლადების შემცირება.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75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 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3971930641"/>
              </p:ext>
            </p:extLst>
          </p:nvPr>
        </p:nvGraphicFramePr>
        <p:xfrm>
          <a:off x="2197915" y="1200667"/>
          <a:ext cx="8343359" cy="5419634"/>
        </p:xfrm>
        <a:graphic>
          <a:graphicData uri="http://schemas.openxmlformats.org/drawingml/2006/table">
            <a:tbl>
              <a:tblPr/>
              <a:tblGrid>
                <a:gridCol w="3847127">
                  <a:extLst>
                    <a:ext uri="{9D8B030D-6E8A-4147-A177-3AD203B41FA5}">
                      <a16:colId xmlns:a16="http://schemas.microsoft.com/office/drawing/2014/main" val="1475358129"/>
                    </a:ext>
                  </a:extLst>
                </a:gridCol>
                <a:gridCol w="4496232">
                  <a:extLst>
                    <a:ext uri="{9D8B030D-6E8A-4147-A177-3AD203B41FA5}">
                      <a16:colId xmlns:a16="http://schemas.microsoft.com/office/drawing/2014/main" val="775505002"/>
                    </a:ext>
                  </a:extLst>
                </a:gridCol>
              </a:tblGrid>
              <a:tr h="524689">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793639">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1720389">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624530"/>
                  </a:ext>
                </a:extLst>
              </a:tr>
              <a:tr h="793639">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9207076"/>
                  </a:ext>
                </a:extLst>
              </a:tr>
              <a:tr h="793639">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876679"/>
                  </a:ext>
                </a:extLst>
              </a:tr>
              <a:tr h="793639">
                <a:tc>
                  <a:txBody>
                    <a:bodyPr/>
                    <a:lstStyle/>
                    <a:p>
                      <a:pPr algn="l" fontAlgn="ctr"/>
                      <a:r>
                        <a:rPr lang="ka-GE" sz="1400" b="0" i="0" u="none" strike="noStrike">
                          <a:solidFill>
                            <a:srgbClr val="000000"/>
                          </a:solidFill>
                          <a:effectLst/>
                          <a:latin typeface="+mn-lt"/>
                        </a:rPr>
                        <a:t>ძველი მეთოდოლოგია ფარავდა უღარიბესი მოსახლეობის მხოლოდ 67 პროცენტს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ახალი მეთოდოლოგით უღარიბესი მოსახლეობის დაფარვა გაიზარდა 80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5435916"/>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(50 % -მდე) 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ახალი მეთოდოლოგიის დანერგვისას გადაიხედა ოჯახების საჭიროების </a:t>
            </a:r>
            <a:r>
              <a:rPr lang="ka-GE" sz="1700" dirty="0" smtClean="0"/>
              <a:t>შეფასება, </a:t>
            </a:r>
            <a:r>
              <a:rPr lang="ka-GE" sz="1700" dirty="0"/>
              <a:t>საიდანაც გამოიკვეთა მეთოდოლოგიაში ბავშვების საჭიროების </a:t>
            </a:r>
            <a:r>
              <a:rPr lang="ka-GE" sz="1700" dirty="0" smtClean="0"/>
              <a:t>კოეფიციენტის გაზრდის აუცილებლობა. </a:t>
            </a:r>
            <a:r>
              <a:rPr lang="ka-GE" sz="1700" dirty="0"/>
              <a:t>შესაბამისად პროგრამაში გაიზარდა  დახმარების მიმღები ბავშვების რაოდენობა. </a:t>
            </a:r>
            <a:endParaRPr lang="ka-GE" sz="1700" dirty="0" smtClean="0"/>
          </a:p>
          <a:p>
            <a:pPr marL="0" indent="0" algn="just">
              <a:buNone/>
            </a:pPr>
            <a:r>
              <a:rPr lang="ka-GE" sz="1700" dirty="0" smtClean="0"/>
              <a:t>ასევე </a:t>
            </a:r>
            <a:r>
              <a:rPr lang="ka-GE" sz="1700" dirty="0"/>
              <a:t>ბავშვებში სიღარიბის </a:t>
            </a:r>
            <a:r>
              <a:rPr lang="ka-GE" sz="1700" dirty="0" smtClean="0"/>
              <a:t>დონის შესამცირებლად</a:t>
            </a:r>
            <a:r>
              <a:rPr lang="ka-GE" sz="1700" dirty="0"/>
              <a:t>,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248832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მეთოდოლოგიაში ერთერთი მნიშვნელოვანი ცვლადია ოჯახის მიერ კომუნალურ გადასახადებისთვის გადახდილი </a:t>
            </a:r>
            <a:r>
              <a:rPr lang="ka-GE" sz="1700" dirty="0" smtClean="0"/>
              <a:t>თანხა. </a:t>
            </a:r>
            <a:r>
              <a:rPr lang="ka-GE" sz="1700" dirty="0"/>
              <a:t>გამომდინარე იქიდან რომ ელექტრო ენერგიის და ბუნებრივი აირის </a:t>
            </a:r>
            <a:r>
              <a:rPr lang="ka-GE" sz="1700" dirty="0" smtClean="0"/>
              <a:t>ტარიფი </a:t>
            </a:r>
            <a:r>
              <a:rPr lang="ka-GE" sz="1700" dirty="0"/>
              <a:t>გაიზარდა, ოჯახებს იგივე </a:t>
            </a:r>
            <a:r>
              <a:rPr lang="ka-GE" sz="1700" dirty="0" smtClean="0"/>
              <a:t>მოხმარების </a:t>
            </a:r>
            <a:r>
              <a:rPr lang="ka-GE" sz="1700" dirty="0"/>
              <a:t>პირობებში უწევდათ უფრო მეტი თანხის გადახდა. რაც რიგ შემთხვევებში იწვევდა მათთვის დახმარების </a:t>
            </a:r>
            <a:r>
              <a:rPr lang="ka-GE" sz="1700" dirty="0" smtClean="0"/>
              <a:t>დაკარგვას </a:t>
            </a:r>
            <a:r>
              <a:rPr lang="ka-GE" sz="1700" dirty="0"/>
              <a:t>ან </a:t>
            </a:r>
            <a:r>
              <a:rPr lang="ka-GE" sz="1700" dirty="0" smtClean="0"/>
              <a:t>დახმარების ოდენობის </a:t>
            </a:r>
            <a:r>
              <a:rPr lang="ka-GE" sz="1700" dirty="0"/>
              <a:t>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მეთოდოლოგიაში 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315017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1625</TotalTime>
  <Words>915</Words>
  <Application>Microsoft Office PowerPoint</Application>
  <PresentationFormat>Widescreen</PresentationFormat>
  <Paragraphs>109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Sylfaen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Tea Gvaramadze</cp:lastModifiedBy>
  <cp:revision>114</cp:revision>
  <cp:lastPrinted>2019-05-28T11:07:25Z</cp:lastPrinted>
  <dcterms:created xsi:type="dcterms:W3CDTF">2019-05-22T10:18:30Z</dcterms:created>
  <dcterms:modified xsi:type="dcterms:W3CDTF">2019-05-28T11:12:59Z</dcterms:modified>
</cp:coreProperties>
</file>